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316" r:id="rId3"/>
    <p:sldId id="262" r:id="rId4"/>
    <p:sldId id="320" r:id="rId5"/>
    <p:sldId id="321" r:id="rId6"/>
    <p:sldId id="323" r:id="rId7"/>
    <p:sldId id="324" r:id="rId8"/>
    <p:sldId id="325" r:id="rId9"/>
    <p:sldId id="326" r:id="rId10"/>
    <p:sldId id="327" r:id="rId11"/>
    <p:sldId id="328" r:id="rId12"/>
    <p:sldId id="267" r:id="rId13"/>
  </p:sldIdLst>
  <p:sldSz cx="9144000" cy="5143500" type="screen16x9"/>
  <p:notesSz cx="6858000" cy="9144000"/>
  <p:embeddedFontLst>
    <p:embeddedFont>
      <p:font typeface="Palanquin Dark" panose="020B0604020202020204" charset="0"/>
      <p:regular r:id="rId15"/>
      <p:bold r:id="rId16"/>
    </p:embeddedFont>
    <p:embeddedFont>
      <p:font typeface="Nunito SemiBold" pitchFamily="2" charset="0"/>
      <p:bold r:id="rId17"/>
    </p:embeddedFont>
    <p:embeddedFont>
      <p:font typeface="NSimSun" panose="02010609030101010101" pitchFamily="49" charset="-122"/>
      <p:regular r:id="rId18"/>
    </p:embeddedFont>
    <p:embeddedFont>
      <p:font typeface="Oswald SemiBold" panose="020B0604020202020204" charset="0"/>
      <p:regular r:id="rId19"/>
      <p:bold r:id="rId20"/>
    </p:embeddedFont>
    <p:embeddedFont>
      <p:font typeface="Nuni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4D8575-BC6C-41A4-A63C-EF7C44B19AD7}">
  <a:tblStyle styleId="{434D8575-BC6C-41A4-A63C-EF7C44B19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3" autoAdjust="0"/>
  </p:normalViewPr>
  <p:slideViewPr>
    <p:cSldViewPr snapToGrid="0">
      <p:cViewPr varScale="1">
        <p:scale>
          <a:sx n="137" d="100"/>
          <a:sy n="137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929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4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282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822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d9be438c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d9be438c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10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62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50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17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33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079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12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56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01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41235" t="39703" r="40128" b="40808"/>
          <a:stretch/>
        </p:blipFill>
        <p:spPr>
          <a:xfrm rot="-972643">
            <a:off x="460850" y="468087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l="29181" t="30586" r="47028" b="29299"/>
          <a:stretch/>
        </p:blipFill>
        <p:spPr>
          <a:xfrm>
            <a:off x="8037525" y="1756275"/>
            <a:ext cx="1106475" cy="18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l="9413" t="16223" r="9647" b="19927"/>
          <a:stretch/>
        </p:blipFill>
        <p:spPr>
          <a:xfrm>
            <a:off x="1425649" y="536288"/>
            <a:ext cx="583146" cy="4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l="29923" t="28781" r="30253" b="31104"/>
          <a:stretch/>
        </p:blipFill>
        <p:spPr>
          <a:xfrm>
            <a:off x="1056935" y="2392788"/>
            <a:ext cx="3907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l="27630" t="22639" r="24836" b="44286"/>
          <a:stretch/>
        </p:blipFill>
        <p:spPr>
          <a:xfrm>
            <a:off x="6407725" y="416285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l="29180" t="30586" r="28356" b="29299"/>
          <a:stretch/>
        </p:blipFill>
        <p:spPr>
          <a:xfrm>
            <a:off x="1087924" y="203375"/>
            <a:ext cx="283530" cy="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 l="27630" t="22638" r="24836" b="28017"/>
          <a:stretch/>
        </p:blipFill>
        <p:spPr>
          <a:xfrm>
            <a:off x="339975" y="354225"/>
            <a:ext cx="203976" cy="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 t="41584" r="73535" b="39605"/>
          <a:stretch/>
        </p:blipFill>
        <p:spPr>
          <a:xfrm rot="-298339">
            <a:off x="7479093" y="437238"/>
            <a:ext cx="1759136" cy="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 l="59399" t="33611" b="38788"/>
          <a:stretch/>
        </p:blipFill>
        <p:spPr>
          <a:xfrm flipH="1">
            <a:off x="-5" y="3824300"/>
            <a:ext cx="3450180" cy="1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 l="39564" t="39700" r="40237" b="40526"/>
          <a:stretch/>
        </p:blipFill>
        <p:spPr>
          <a:xfrm rot="1419874">
            <a:off x="8607081" y="4274016"/>
            <a:ext cx="696841" cy="68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 l="28365" t="37101" r="29536" b="31349"/>
          <a:stretch/>
        </p:blipFill>
        <p:spPr>
          <a:xfrm rot="-5400000">
            <a:off x="-56664" y="974538"/>
            <a:ext cx="384399" cy="2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6">
            <a:alphaModFix/>
          </a:blip>
          <a:srcRect l="29923" t="53634" r="30253" b="31104"/>
          <a:stretch/>
        </p:blipFill>
        <p:spPr>
          <a:xfrm>
            <a:off x="5282900" y="0"/>
            <a:ext cx="1200225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5400"/>
              <a:buFont typeface="Oswald SemiBold"/>
              <a:buNone/>
              <a:defRPr sz="54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l="39564" t="39700" r="40237" b="40526"/>
          <a:stretch/>
        </p:blipFill>
        <p:spPr>
          <a:xfrm rot="1419922">
            <a:off x="6067442" y="4489714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l="47848" t="19643" r="20623" b="20687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713225" y="1288464"/>
            <a:ext cx="46503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MAIN_POINT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t="41584" r="33230" b="39605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l="59399" t="30955" b="38788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1891200" y="1291025"/>
            <a:ext cx="5361600" cy="2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Font typeface="Oswald SemiBold"/>
              <a:buNone/>
              <a:defRPr sz="78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2494500" y="3456800"/>
            <a:ext cx="4155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7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SemiBold"/>
              <a:buNone/>
              <a:defRPr sz="30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71" r:id="rId5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omates.com/blog/automation-testing/selenium-testin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roweb.ro/blog/agile-vs-waterfall/" TargetMode="Externa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earemarketing.com/blog/what-is-the-agile-methodology-and-what-benefits-does-it-have-for-your-company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ansommerville.com/software-engineering-book/" TargetMode="External"/><Relationship Id="rId4" Type="http://schemas.openxmlformats.org/officeDocument/2006/relationships/hyperlink" Target="https://www.wearemarketing.com/blog/what-is-the-agile-methodology-and-what-benefits-does-it-have-for-your-company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autify.com/what-is-unit-test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ctrTitle"/>
          </p:nvPr>
        </p:nvSpPr>
        <p:spPr>
          <a:xfrm>
            <a:off x="1948570" y="1347704"/>
            <a:ext cx="5417100" cy="21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AstroSwipe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ro-RO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9;p40">
            <a:extLst>
              <a:ext uri="{FF2B5EF4-FFF2-40B4-BE49-F238E27FC236}">
                <a16:creationId xmlns:a16="http://schemas.microsoft.com/office/drawing/2014/main" xmlns="" id="{C562D508-65CB-4B88-942F-8C9D98948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o-RO" dirty="0"/>
              <a:t>Implementare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391AF44-AE52-45C8-803D-9999938DF2BF}"/>
              </a:ext>
            </a:extLst>
          </p:cNvPr>
          <p:cNvSpPr txBox="1"/>
          <p:nvPr/>
        </p:nvSpPr>
        <p:spPr>
          <a:xfrm>
            <a:off x="828675" y="1321593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Nunito" panose="020B0604020202020204" charset="0"/>
              </a:rPr>
              <a:t>Frontend</a:t>
            </a:r>
          </a:p>
        </p:txBody>
      </p:sp>
      <p:sp>
        <p:nvSpPr>
          <p:cNvPr id="7" name="Google Shape;298;p40">
            <a:extLst>
              <a:ext uri="{FF2B5EF4-FFF2-40B4-BE49-F238E27FC236}">
                <a16:creationId xmlns:a16="http://schemas.microsoft.com/office/drawing/2014/main" xmlns="" id="{84ECF594-C82B-42D9-A672-17C42AABC5FB}"/>
              </a:ext>
            </a:extLst>
          </p:cNvPr>
          <p:cNvSpPr txBox="1">
            <a:spLocks/>
          </p:cNvSpPr>
          <p:nvPr/>
        </p:nvSpPr>
        <p:spPr>
          <a:xfrm>
            <a:off x="678477" y="1800225"/>
            <a:ext cx="3843518" cy="122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400" dirty="0" smtClean="0"/>
              <a:t>     1. Selenium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folosit</a:t>
            </a:r>
            <a:r>
              <a:rPr lang="en-US" sz="1400" dirty="0" smtClean="0"/>
              <a:t> </a:t>
            </a:r>
            <a:r>
              <a:rPr lang="en-US" sz="1400" dirty="0" err="1" smtClean="0"/>
              <a:t>pentru</a:t>
            </a:r>
            <a:r>
              <a:rPr lang="en-US" sz="1400" dirty="0" smtClean="0"/>
              <a:t> a </a:t>
            </a:r>
            <a:r>
              <a:rPr lang="en-US" sz="1400" dirty="0" err="1" smtClean="0"/>
              <a:t>automatiza</a:t>
            </a:r>
            <a:r>
              <a:rPr lang="en-US" sz="1400" dirty="0" smtClean="0"/>
              <a:t> </a:t>
            </a:r>
            <a:r>
              <a:rPr lang="en-US" sz="1400" dirty="0" err="1" smtClean="0"/>
              <a:t>testele</a:t>
            </a:r>
            <a:r>
              <a:rPr lang="en-US" sz="1400" dirty="0" smtClean="0"/>
              <a:t> </a:t>
            </a:r>
            <a:r>
              <a:rPr lang="en-US" sz="1400" dirty="0" err="1" smtClean="0"/>
              <a:t>între</a:t>
            </a:r>
            <a:r>
              <a:rPr lang="en-US" sz="1400" dirty="0" smtClean="0"/>
              <a:t> </a:t>
            </a:r>
            <a:r>
              <a:rPr lang="en-US" sz="1400" dirty="0" err="1" smtClean="0"/>
              <a:t>browsere</a:t>
            </a:r>
            <a:r>
              <a:rPr lang="en-US" sz="1400" dirty="0" smtClean="0"/>
              <a:t> </a:t>
            </a:r>
            <a:r>
              <a:rPr lang="en-US" sz="1400" dirty="0" err="1" smtClean="0"/>
              <a:t>pentru</a:t>
            </a:r>
            <a:r>
              <a:rPr lang="en-US" sz="1400" dirty="0" smtClean="0"/>
              <a:t> </a:t>
            </a:r>
            <a:r>
              <a:rPr lang="en-US" sz="1400" dirty="0" err="1" smtClean="0"/>
              <a:t>aplicații</a:t>
            </a:r>
            <a:r>
              <a:rPr lang="en-US" sz="1400" dirty="0" smtClean="0"/>
              <a:t> web. Este </a:t>
            </a:r>
            <a:r>
              <a:rPr lang="en-US" sz="1400" dirty="0" err="1" smtClean="0"/>
              <a:t>folosit</a:t>
            </a:r>
            <a:r>
              <a:rPr lang="en-US" sz="1400" dirty="0" smtClean="0"/>
              <a:t> </a:t>
            </a:r>
            <a:r>
              <a:rPr lang="en-US" sz="1400" dirty="0" err="1" smtClean="0"/>
              <a:t>pentru</a:t>
            </a:r>
            <a:r>
              <a:rPr lang="en-US" sz="1400" dirty="0" smtClean="0"/>
              <a:t> a </a:t>
            </a:r>
            <a:r>
              <a:rPr lang="en-US" sz="1400" dirty="0" err="1" smtClean="0"/>
              <a:t>asigura</a:t>
            </a:r>
            <a:r>
              <a:rPr lang="en-US" sz="1400" dirty="0" smtClean="0"/>
              <a:t> </a:t>
            </a:r>
            <a:r>
              <a:rPr lang="en-US" sz="1400" dirty="0"/>
              <a:t>o </a:t>
            </a:r>
            <a:r>
              <a:rPr lang="en-US" sz="1400" dirty="0" err="1"/>
              <a:t>calitate</a:t>
            </a:r>
            <a:r>
              <a:rPr lang="en-US" sz="1400" dirty="0"/>
              <a:t> </a:t>
            </a:r>
            <a:r>
              <a:rPr lang="en-US" sz="1400" dirty="0" err="1" smtClean="0"/>
              <a:t>înaltă</a:t>
            </a:r>
            <a:r>
              <a:rPr lang="en-US" sz="1400" dirty="0" smtClean="0"/>
              <a:t> a </a:t>
            </a:r>
            <a:r>
              <a:rPr lang="en-US" sz="1400" dirty="0" err="1" smtClean="0"/>
              <a:t>aplicatiei</a:t>
            </a:r>
            <a:r>
              <a:rPr lang="en-US" sz="1400" dirty="0" smtClean="0"/>
              <a:t>.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sz="1400" dirty="0" smtClean="0"/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1400" dirty="0" smtClean="0"/>
              <a:t>     2. Am </a:t>
            </a:r>
            <a:r>
              <a:rPr lang="en-US" sz="1400" dirty="0" err="1" smtClean="0"/>
              <a:t>folosit</a:t>
            </a:r>
            <a:r>
              <a:rPr lang="en-US" sz="1400" dirty="0" smtClean="0"/>
              <a:t> selenium </a:t>
            </a:r>
            <a:r>
              <a:rPr lang="en-US" sz="1400" dirty="0" err="1" smtClean="0"/>
              <a:t>pentru</a:t>
            </a:r>
            <a:r>
              <a:rPr lang="en-US" sz="1400" dirty="0" smtClean="0"/>
              <a:t> a </a:t>
            </a:r>
            <a:r>
              <a:rPr lang="en-US" sz="1400" dirty="0" err="1" smtClean="0"/>
              <a:t>vedea</a:t>
            </a:r>
            <a:r>
              <a:rPr lang="en-US" sz="1400" dirty="0" smtClean="0"/>
              <a:t> </a:t>
            </a:r>
            <a:r>
              <a:rPr lang="en-US" sz="1400" dirty="0" err="1" smtClean="0"/>
              <a:t>daca</a:t>
            </a:r>
            <a:r>
              <a:rPr lang="en-US" sz="1400" dirty="0" smtClean="0"/>
              <a:t> </a:t>
            </a:r>
            <a:r>
              <a:rPr lang="en-US" sz="1400" dirty="0" err="1" smtClean="0"/>
              <a:t>aplicatia</a:t>
            </a:r>
            <a:r>
              <a:rPr lang="en-US" sz="1400" dirty="0" smtClean="0"/>
              <a:t> </a:t>
            </a:r>
            <a:r>
              <a:rPr lang="en-US" sz="1400" dirty="0" err="1" smtClean="0"/>
              <a:t>raspunde</a:t>
            </a:r>
            <a:r>
              <a:rPr lang="en-US" sz="1400" dirty="0" smtClean="0"/>
              <a:t> </a:t>
            </a:r>
            <a:r>
              <a:rPr lang="en-US" sz="1400" dirty="0" err="1" smtClean="0"/>
              <a:t>asa</a:t>
            </a:r>
            <a:r>
              <a:rPr lang="en-US" sz="1400" dirty="0" smtClean="0"/>
              <a:t> cum </a:t>
            </a:r>
            <a:r>
              <a:rPr lang="en-US" sz="1400" dirty="0" err="1" smtClean="0"/>
              <a:t>ar</a:t>
            </a:r>
            <a:r>
              <a:rPr lang="en-US" sz="1400" dirty="0" smtClean="0"/>
              <a:t> </a:t>
            </a:r>
            <a:r>
              <a:rPr lang="en-US" sz="1400" dirty="0" err="1" smtClean="0"/>
              <a:t>trebuii</a:t>
            </a:r>
            <a:r>
              <a:rPr lang="en-US" sz="1400" dirty="0" smtClean="0"/>
              <a:t> la </a:t>
            </a:r>
            <a:r>
              <a:rPr lang="en-US" sz="1400" dirty="0" err="1" smtClean="0"/>
              <a:t>actiunile</a:t>
            </a:r>
            <a:r>
              <a:rPr lang="en-US" sz="1400" dirty="0" smtClean="0"/>
              <a:t> </a:t>
            </a:r>
            <a:r>
              <a:rPr lang="en-US" sz="1400" dirty="0" err="1" smtClean="0"/>
              <a:t>utilizatorului</a:t>
            </a:r>
            <a:r>
              <a:rPr lang="en-US" sz="1400" dirty="0" smtClean="0"/>
              <a:t>.</a:t>
            </a:r>
            <a:endParaRPr lang="ro-RO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5FFA7DC3-7918-492F-8DF1-5CAD90BE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820" y="813197"/>
            <a:ext cx="3231505" cy="3202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0854" y="401597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Sursa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[5]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9;p40">
            <a:extLst>
              <a:ext uri="{FF2B5EF4-FFF2-40B4-BE49-F238E27FC236}">
                <a16:creationId xmlns:a16="http://schemas.microsoft.com/office/drawing/2014/main" xmlns="" id="{C562D508-65CB-4B88-942F-8C9D98948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o-RO" dirty="0" smtClean="0"/>
              <a:t>Documentatie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109" y="1330036"/>
            <a:ext cx="72736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>
                <a:solidFill>
                  <a:schemeClr val="accent2"/>
                </a:solidFill>
              </a:rPr>
              <a:t>In cadrul realizarii unei documentatii corecte m-am ghidat dupa pasii urmatori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</a:p>
          <a:p>
            <a:endParaRPr lang="en-US" dirty="0" smtClean="0">
              <a:solidFill>
                <a:schemeClr val="accent2"/>
              </a:solidFill>
            </a:endParaRPr>
          </a:p>
          <a:p>
            <a:r>
              <a:rPr lang="ro-RO" dirty="0" smtClean="0">
                <a:solidFill>
                  <a:schemeClr val="accent2"/>
                </a:solidFill>
              </a:rPr>
              <a:t>- </a:t>
            </a:r>
            <a:r>
              <a:rPr lang="en-US" dirty="0" err="1" smtClean="0">
                <a:solidFill>
                  <a:schemeClr val="accent2"/>
                </a:solidFill>
              </a:rPr>
              <a:t>Comunicarea</a:t>
            </a:r>
            <a:r>
              <a:rPr lang="en-US" dirty="0" smtClean="0">
                <a:solidFill>
                  <a:schemeClr val="accent2"/>
                </a:solidFill>
              </a:rPr>
              <a:t> cu </a:t>
            </a:r>
            <a:r>
              <a:rPr lang="en-US" dirty="0" err="1" smtClean="0">
                <a:solidFill>
                  <a:schemeClr val="accent2"/>
                </a:solidFill>
              </a:rPr>
              <a:t>fiecare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membru</a:t>
            </a:r>
            <a:r>
              <a:rPr lang="en-US" dirty="0" smtClean="0">
                <a:solidFill>
                  <a:schemeClr val="accent2"/>
                </a:solidFill>
              </a:rPr>
              <a:t> al </a:t>
            </a:r>
            <a:r>
              <a:rPr lang="en-US" dirty="0" err="1" smtClean="0">
                <a:solidFill>
                  <a:schemeClr val="accent2"/>
                </a:solidFill>
              </a:rPr>
              <a:t>echipei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si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intelegerea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principiului</a:t>
            </a:r>
            <a:r>
              <a:rPr lang="en-US" dirty="0" smtClean="0">
                <a:solidFill>
                  <a:schemeClr val="accent2"/>
                </a:solidFill>
              </a:rPr>
              <a:t> de </a:t>
            </a:r>
            <a:r>
              <a:rPr lang="en-US" dirty="0" err="1" smtClean="0">
                <a:solidFill>
                  <a:schemeClr val="accent2"/>
                </a:solidFill>
              </a:rPr>
              <a:t>functionare</a:t>
            </a:r>
            <a:r>
              <a:rPr lang="en-US" dirty="0" smtClean="0">
                <a:solidFill>
                  <a:schemeClr val="accent2"/>
                </a:solidFill>
              </a:rPr>
              <a:t> al </a:t>
            </a:r>
            <a:r>
              <a:rPr lang="en-US" dirty="0" err="1" smtClean="0">
                <a:solidFill>
                  <a:schemeClr val="accent2"/>
                </a:solidFill>
              </a:rPr>
              <a:t>proiectului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 smtClean="0">
              <a:solidFill>
                <a:schemeClr val="accent2"/>
              </a:solidFill>
            </a:endParaRPr>
          </a:p>
          <a:p>
            <a:r>
              <a:rPr lang="ro-RO" dirty="0" smtClean="0">
                <a:solidFill>
                  <a:schemeClr val="accent2"/>
                </a:solidFill>
              </a:rPr>
              <a:t>- </a:t>
            </a:r>
            <a:r>
              <a:rPr lang="en-US" dirty="0" err="1" smtClean="0">
                <a:solidFill>
                  <a:schemeClr val="accent2"/>
                </a:solidFill>
              </a:rPr>
              <a:t>Precizarea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limbajelor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folosite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pentru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realizarea</a:t>
            </a:r>
            <a:r>
              <a:rPr lang="en-US" dirty="0" smtClean="0">
                <a:solidFill>
                  <a:schemeClr val="accent2"/>
                </a:solidFill>
              </a:rPr>
              <a:t> front-end-</a:t>
            </a:r>
            <a:r>
              <a:rPr lang="en-US" dirty="0" err="1" smtClean="0">
                <a:solidFill>
                  <a:schemeClr val="accent2"/>
                </a:solidFill>
              </a:rPr>
              <a:t>ului</a:t>
            </a:r>
            <a:r>
              <a:rPr lang="en-US" dirty="0" smtClean="0">
                <a:solidFill>
                  <a:schemeClr val="accent2"/>
                </a:solidFill>
              </a:rPr>
              <a:t>, back-end-</a:t>
            </a:r>
            <a:r>
              <a:rPr lang="en-US" dirty="0" err="1" smtClean="0">
                <a:solidFill>
                  <a:schemeClr val="accent2"/>
                </a:solidFill>
              </a:rPr>
              <a:t>ului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si</a:t>
            </a:r>
            <a:r>
              <a:rPr lang="en-US" dirty="0" smtClean="0">
                <a:solidFill>
                  <a:schemeClr val="accent2"/>
                </a:solidFill>
              </a:rPr>
              <a:t> testing-</a:t>
            </a:r>
            <a:r>
              <a:rPr lang="en-US" dirty="0" err="1" smtClean="0">
                <a:solidFill>
                  <a:schemeClr val="accent2"/>
                </a:solidFill>
              </a:rPr>
              <a:t>ului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 smtClean="0">
              <a:solidFill>
                <a:schemeClr val="accent2"/>
              </a:solidFill>
            </a:endParaRPr>
          </a:p>
          <a:p>
            <a:r>
              <a:rPr lang="ro-RO" dirty="0" smtClean="0">
                <a:solidFill>
                  <a:schemeClr val="accent2"/>
                </a:solidFill>
              </a:rPr>
              <a:t>- </a:t>
            </a:r>
            <a:r>
              <a:rPr lang="en-US" dirty="0" err="1" smtClean="0">
                <a:solidFill>
                  <a:schemeClr val="accent2"/>
                </a:solidFill>
              </a:rPr>
              <a:t>Realizarea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unui</a:t>
            </a:r>
            <a:r>
              <a:rPr lang="en-US" dirty="0" smtClean="0">
                <a:solidFill>
                  <a:schemeClr val="accent2"/>
                </a:solidFill>
              </a:rPr>
              <a:t> tutorial de </a:t>
            </a:r>
            <a:r>
              <a:rPr lang="en-US" dirty="0" err="1" smtClean="0">
                <a:solidFill>
                  <a:schemeClr val="accent2"/>
                </a:solidFill>
              </a:rPr>
              <a:t>utilizare</a:t>
            </a:r>
            <a:r>
              <a:rPr lang="en-US" dirty="0" smtClean="0">
                <a:solidFill>
                  <a:schemeClr val="accent2"/>
                </a:solidFill>
              </a:rPr>
              <a:t> al </a:t>
            </a:r>
            <a:r>
              <a:rPr lang="en-US" dirty="0" err="1" smtClean="0">
                <a:solidFill>
                  <a:schemeClr val="accent2"/>
                </a:solidFill>
              </a:rPr>
              <a:t>aplicatiei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pentru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persoanele</a:t>
            </a:r>
            <a:r>
              <a:rPr lang="en-US" dirty="0" smtClean="0">
                <a:solidFill>
                  <a:schemeClr val="accent2"/>
                </a:solidFill>
              </a:rPr>
              <a:t> care </a:t>
            </a:r>
            <a:r>
              <a:rPr lang="en-US" dirty="0" err="1" smtClean="0">
                <a:solidFill>
                  <a:schemeClr val="accent2"/>
                </a:solidFill>
              </a:rPr>
              <a:t>interactioneaza</a:t>
            </a:r>
            <a:r>
              <a:rPr lang="en-US" dirty="0" smtClean="0">
                <a:solidFill>
                  <a:schemeClr val="accent2"/>
                </a:solidFill>
              </a:rPr>
              <a:t> prima </a:t>
            </a:r>
            <a:r>
              <a:rPr lang="en-US" dirty="0" err="1" smtClean="0">
                <a:solidFill>
                  <a:schemeClr val="accent2"/>
                </a:solidFill>
              </a:rPr>
              <a:t>oara</a:t>
            </a:r>
            <a:r>
              <a:rPr lang="en-US" dirty="0" smtClean="0">
                <a:solidFill>
                  <a:schemeClr val="accent2"/>
                </a:solidFill>
              </a:rPr>
              <a:t> cu </a:t>
            </a:r>
            <a:r>
              <a:rPr lang="en-US" dirty="0" err="1" smtClean="0">
                <a:solidFill>
                  <a:schemeClr val="accent2"/>
                </a:solidFill>
              </a:rPr>
              <a:t>produsul</a:t>
            </a:r>
            <a:r>
              <a:rPr lang="en-US" dirty="0" smtClean="0">
                <a:solidFill>
                  <a:schemeClr val="accent2"/>
                </a:solidFill>
              </a:rPr>
              <a:t> final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983990" y="1291025"/>
            <a:ext cx="7176019" cy="2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solidFill>
                  <a:schemeClr val="dk2"/>
                </a:solidFill>
                <a:latin typeface="Nunito" panose="020B0604020202020204" charset="0"/>
              </a:rPr>
              <a:t>Mulțumim pentru atenție</a:t>
            </a:r>
            <a:endParaRPr dirty="0">
              <a:solidFill>
                <a:schemeClr val="dk2"/>
              </a:solidFill>
              <a:latin typeface="Nuni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620617" y="3010258"/>
            <a:ext cx="1832541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Dinu I</a:t>
            </a:r>
            <a:r>
              <a:rPr lang="en-US" sz="1400" dirty="0" smtClean="0"/>
              <a:t>o</a:t>
            </a:r>
            <a:r>
              <a:rPr lang="en" sz="1400" dirty="0" smtClean="0"/>
              <a:t>nut Vladut</a:t>
            </a:r>
            <a:br>
              <a:rPr lang="en" sz="1400" dirty="0" smtClean="0"/>
            </a:br>
            <a:r>
              <a:rPr lang="en" sz="1400" dirty="0" smtClean="0"/>
              <a:t>Calculatoare 4</a:t>
            </a:r>
            <a:br>
              <a:rPr lang="en" sz="1400" dirty="0" smtClean="0"/>
            </a:br>
            <a:r>
              <a:rPr lang="en" sz="1400" dirty="0" smtClean="0"/>
              <a:t>4LF781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Manager</a:t>
            </a:r>
            <a:endParaRPr sz="1400" dirty="0"/>
          </a:p>
        </p:txBody>
      </p:sp>
      <p:sp>
        <p:nvSpPr>
          <p:cNvPr id="13" name="Google Shape;250;p34"/>
          <p:cNvSpPr txBox="1">
            <a:spLocks/>
          </p:cNvSpPr>
          <p:nvPr/>
        </p:nvSpPr>
        <p:spPr>
          <a:xfrm>
            <a:off x="2131587" y="3010258"/>
            <a:ext cx="2574884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Purcariu</a:t>
            </a:r>
            <a:r>
              <a:rPr lang="en-US" sz="1400" dirty="0" smtClean="0"/>
              <a:t> </a:t>
            </a:r>
            <a:r>
              <a:rPr lang="en-US" sz="1400" dirty="0" err="1" smtClean="0"/>
              <a:t>Ionel</a:t>
            </a:r>
            <a:r>
              <a:rPr lang="en-US" sz="1400" dirty="0" smtClean="0"/>
              <a:t> Vladut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</a:p>
          <a:p>
            <a:pPr marL="0" indent="0"/>
            <a:r>
              <a:rPr lang="en-US" sz="1400" dirty="0" smtClean="0"/>
              <a:t>Developer</a:t>
            </a:r>
            <a:endParaRPr lang="en-US" sz="1400" dirty="0"/>
          </a:p>
        </p:txBody>
      </p:sp>
      <p:sp>
        <p:nvSpPr>
          <p:cNvPr id="14" name="Google Shape;250;p34"/>
          <p:cNvSpPr txBox="1">
            <a:spLocks/>
          </p:cNvSpPr>
          <p:nvPr/>
        </p:nvSpPr>
        <p:spPr>
          <a:xfrm>
            <a:off x="3964128" y="3010258"/>
            <a:ext cx="2692166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Zidaru</a:t>
            </a:r>
            <a:r>
              <a:rPr lang="en-US" sz="1400" dirty="0" smtClean="0"/>
              <a:t> Marian George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</a:p>
          <a:p>
            <a:pPr marL="0" indent="0"/>
            <a:r>
              <a:rPr lang="en-US" sz="1400" dirty="0" err="1" smtClean="0"/>
              <a:t>Documentatie</a:t>
            </a:r>
            <a:endParaRPr lang="en-US" sz="1400" dirty="0"/>
          </a:p>
        </p:txBody>
      </p:sp>
      <p:sp>
        <p:nvSpPr>
          <p:cNvPr id="15" name="Google Shape;250;p34"/>
          <p:cNvSpPr txBox="1">
            <a:spLocks/>
          </p:cNvSpPr>
          <p:nvPr/>
        </p:nvSpPr>
        <p:spPr>
          <a:xfrm>
            <a:off x="6143379" y="3010258"/>
            <a:ext cx="2345456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Popa</a:t>
            </a:r>
            <a:r>
              <a:rPr lang="en-US" sz="1400" dirty="0" smtClean="0"/>
              <a:t> Lorena Georgiana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</a:p>
          <a:p>
            <a:pPr marL="0" indent="0"/>
            <a:r>
              <a:rPr lang="en-US" sz="1400" dirty="0" smtClean="0"/>
              <a:t>Tester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45" y="1008931"/>
            <a:ext cx="1478756" cy="1478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406" y="1002513"/>
            <a:ext cx="1426925" cy="1479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266" y="1002513"/>
            <a:ext cx="1527682" cy="1485312"/>
          </a:xfrm>
          <a:prstGeom prst="rect">
            <a:avLst/>
          </a:prstGeom>
        </p:spPr>
      </p:pic>
      <p:pic>
        <p:nvPicPr>
          <p:cNvPr id="1026" name="Picture 2" descr="https://avatars.githubusercontent.com/u/48055925?v=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85" y="1008931"/>
            <a:ext cx="1563956" cy="156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94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 rot="-5400000">
            <a:off x="5718625" y="272675"/>
            <a:ext cx="4556700" cy="4556700"/>
          </a:xfrm>
          <a:prstGeom prst="teardrop">
            <a:avLst>
              <a:gd name="adj" fmla="val 747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l="389" t="3431" r="39741" b="6511"/>
          <a:stretch/>
        </p:blipFill>
        <p:spPr>
          <a:xfrm rot="273" flipH="1">
            <a:off x="6108625" y="655625"/>
            <a:ext cx="3776700" cy="3790800"/>
          </a:xfrm>
          <a:prstGeom prst="teardrop">
            <a:avLst>
              <a:gd name="adj" fmla="val 99438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678476" y="1110847"/>
            <a:ext cx="4650300" cy="33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/>
              <a:t>Agile, o </a:t>
            </a:r>
            <a:r>
              <a:rPr lang="en-US" sz="1400" dirty="0" err="1" smtClean="0"/>
              <a:t>metod</a:t>
            </a:r>
            <a:r>
              <a:rPr lang="ro-RO" sz="1400" dirty="0" smtClean="0"/>
              <a:t>ă</a:t>
            </a:r>
            <a:r>
              <a:rPr lang="en-US" sz="1400" dirty="0" smtClean="0"/>
              <a:t> </a:t>
            </a:r>
            <a:r>
              <a:rPr lang="en-US" sz="1400" dirty="0" err="1" smtClean="0"/>
              <a:t>iterativ</a:t>
            </a:r>
            <a:r>
              <a:rPr lang="ro-RO" sz="1400" dirty="0" smtClean="0"/>
              <a:t>ă</a:t>
            </a:r>
            <a:r>
              <a:rPr lang="en-US" sz="1400" dirty="0" smtClean="0"/>
              <a:t> de </a:t>
            </a:r>
            <a:r>
              <a:rPr lang="en-US" sz="1400" dirty="0" err="1" smtClean="0"/>
              <a:t>dezvoltare</a:t>
            </a:r>
            <a:r>
              <a:rPr lang="en-US" sz="1400" dirty="0" smtClean="0"/>
              <a:t> </a:t>
            </a:r>
            <a:r>
              <a:rPr lang="ro-RO" sz="1400" dirty="0" err="1"/>
              <a:t>ș</a:t>
            </a:r>
            <a:r>
              <a:rPr lang="en-US" sz="1400" dirty="0" err="1" smtClean="0"/>
              <a:t>i</a:t>
            </a:r>
            <a:r>
              <a:rPr lang="en-US" sz="1400" dirty="0" smtClean="0"/>
              <a:t> de </a:t>
            </a:r>
            <a:r>
              <a:rPr lang="ro-RO" sz="1400" dirty="0" smtClean="0"/>
              <a:t>management a unui proiect.</a:t>
            </a: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400" dirty="0" smtClean="0"/>
              <a:t>Abordarea Waterfall este o forma diferită comparativ cu Agile deoarece aceasta nu este o metoda iterativă.</a:t>
            </a:r>
            <a:endParaRPr sz="1400" dirty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Management</a:t>
            </a:r>
            <a:endParaRPr dirty="0"/>
          </a:p>
        </p:txBody>
      </p:sp>
      <p:pic>
        <p:nvPicPr>
          <p:cNvPr id="1028" name="Picture 4" descr="Agile vs. Waterfall: what&amp;#39;s better for your business (pros, cons, and the  hybrid approach) -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8" y="1718576"/>
            <a:ext cx="4953897" cy="212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87066" y="3834932"/>
            <a:ext cx="1458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Sursa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[1]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</a:t>
            </a:r>
            <a:endParaRPr lang="ro-RO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678476" y="1110847"/>
            <a:ext cx="3908367" cy="33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400" dirty="0" smtClean="0"/>
              <a:t>Metoda abordată în acest proiect a fost cea Agile.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o-RO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400" dirty="0" smtClean="0"/>
              <a:t>Implementarea acestei metode</a:t>
            </a:r>
            <a:r>
              <a:rPr lang="en-US" sz="1400" dirty="0" smtClean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 1. </a:t>
            </a:r>
            <a:r>
              <a:rPr lang="en-US" sz="1400" dirty="0" err="1" smtClean="0"/>
              <a:t>Stabilirea</a:t>
            </a:r>
            <a:r>
              <a:rPr lang="en-US" sz="1400" dirty="0" smtClean="0"/>
              <a:t> </a:t>
            </a:r>
            <a:r>
              <a:rPr lang="en-US" sz="1400" dirty="0" err="1" smtClean="0"/>
              <a:t>cerin</a:t>
            </a:r>
            <a:r>
              <a:rPr lang="ro-RO" sz="1400" dirty="0" smtClean="0"/>
              <a:t>ț</a:t>
            </a:r>
            <a:r>
              <a:rPr lang="en-US" sz="1400" dirty="0" err="1" smtClean="0"/>
              <a:t>elor</a:t>
            </a:r>
            <a:r>
              <a:rPr lang="en-US" sz="1400" dirty="0" smtClean="0"/>
              <a:t> </a:t>
            </a:r>
            <a:r>
              <a:rPr lang="en-US" sz="1400" dirty="0" err="1" smtClean="0"/>
              <a:t>functionale</a:t>
            </a:r>
            <a:r>
              <a:rPr lang="en-US" sz="1400" dirty="0" smtClean="0"/>
              <a:t> </a:t>
            </a:r>
            <a:r>
              <a:rPr lang="ro-RO" sz="1400" dirty="0" smtClean="0"/>
              <a:t>ș</a:t>
            </a:r>
            <a:r>
              <a:rPr lang="en-US" sz="1400" dirty="0" err="1" smtClean="0"/>
              <a:t>i</a:t>
            </a:r>
            <a:r>
              <a:rPr lang="en-US" sz="1400" dirty="0" smtClean="0"/>
              <a:t> non-</a:t>
            </a:r>
            <a:r>
              <a:rPr lang="en-US" sz="1400" dirty="0" err="1" smtClean="0"/>
              <a:t>func</a:t>
            </a:r>
            <a:r>
              <a:rPr lang="ro-RO" sz="1400" dirty="0" smtClean="0"/>
              <a:t>ț</a:t>
            </a:r>
            <a:r>
              <a:rPr lang="en-US" sz="1400" dirty="0" err="1" smtClean="0"/>
              <a:t>ionale</a:t>
            </a:r>
            <a:r>
              <a:rPr lang="en-US" sz="1400" dirty="0" smtClean="0"/>
              <a:t> ale </a:t>
            </a:r>
            <a:r>
              <a:rPr lang="en-US" sz="1400" dirty="0" err="1" smtClean="0"/>
              <a:t>produsului</a:t>
            </a:r>
            <a:r>
              <a:rPr lang="en-US" sz="14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 smtClean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 smtClean="0"/>
              <a:t>     2. </a:t>
            </a:r>
            <a:r>
              <a:rPr lang="en-US" sz="1400" dirty="0" err="1" smtClean="0"/>
              <a:t>Int</a:t>
            </a:r>
            <a:r>
              <a:rPr lang="ro-RO" sz="1400" dirty="0" smtClean="0"/>
              <a:t>â</a:t>
            </a:r>
            <a:r>
              <a:rPr lang="en-US" sz="1400" dirty="0" err="1" smtClean="0"/>
              <a:t>lnire</a:t>
            </a:r>
            <a:r>
              <a:rPr lang="en-US" sz="1400" dirty="0" smtClean="0"/>
              <a:t> s</a:t>
            </a:r>
            <a:r>
              <a:rPr lang="ro-RO" sz="1400" dirty="0" smtClean="0"/>
              <a:t>ă</a:t>
            </a:r>
            <a:r>
              <a:rPr lang="en-US" sz="1400" dirty="0" err="1" smtClean="0"/>
              <a:t>pt</a:t>
            </a:r>
            <a:r>
              <a:rPr lang="ro-RO" sz="1400" dirty="0" smtClean="0"/>
              <a:t>ă</a:t>
            </a:r>
            <a:r>
              <a:rPr lang="en-US" sz="1400" dirty="0" smtClean="0"/>
              <a:t>m</a:t>
            </a:r>
            <a:r>
              <a:rPr lang="ro-RO" sz="1400" dirty="0" smtClean="0"/>
              <a:t>â</a:t>
            </a:r>
            <a:r>
              <a:rPr lang="en-US" sz="1400" dirty="0" err="1" smtClean="0"/>
              <a:t>nal</a:t>
            </a:r>
            <a:r>
              <a:rPr lang="ro-RO" sz="1400" dirty="0" smtClean="0"/>
              <a:t>ă </a:t>
            </a:r>
            <a:r>
              <a:rPr lang="en-US" sz="1400" dirty="0" smtClean="0"/>
              <a:t>(sprint) </a:t>
            </a:r>
            <a:r>
              <a:rPr lang="ro-RO" sz="1400" dirty="0" smtClean="0"/>
              <a:t>î</a:t>
            </a:r>
            <a:r>
              <a:rPr lang="en-US" sz="1400" dirty="0" smtClean="0"/>
              <a:t>n </a:t>
            </a:r>
            <a:r>
              <a:rPr lang="en-US" sz="1400" dirty="0" err="1" smtClean="0"/>
              <a:t>timpul</a:t>
            </a:r>
            <a:r>
              <a:rPr lang="en-US" sz="1400" dirty="0" smtClean="0"/>
              <a:t> </a:t>
            </a:r>
            <a:r>
              <a:rPr lang="en-US" sz="1400" dirty="0" err="1" smtClean="0"/>
              <a:t>laboratorului</a:t>
            </a:r>
            <a:r>
              <a:rPr lang="en-US" sz="1400" dirty="0" smtClean="0"/>
              <a:t> </a:t>
            </a:r>
            <a:r>
              <a:rPr lang="en-US" sz="1400" dirty="0" err="1" smtClean="0"/>
              <a:t>pentru</a:t>
            </a:r>
            <a:r>
              <a:rPr lang="en-US" sz="1400" dirty="0" smtClean="0"/>
              <a:t> a </a:t>
            </a:r>
            <a:r>
              <a:rPr lang="en-US" sz="1400" dirty="0" err="1" smtClean="0"/>
              <a:t>discuta</a:t>
            </a:r>
            <a:r>
              <a:rPr lang="en-US" sz="1400" dirty="0" smtClean="0"/>
              <a:t> </a:t>
            </a:r>
            <a:r>
              <a:rPr lang="en-US" sz="1400" dirty="0" err="1" smtClean="0"/>
              <a:t>noi</a:t>
            </a:r>
            <a:r>
              <a:rPr lang="en-US" sz="1400" dirty="0" smtClean="0"/>
              <a:t> features.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 smtClean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 3. </a:t>
            </a:r>
            <a:r>
              <a:rPr lang="en-US" sz="1400" dirty="0" err="1" smtClean="0"/>
              <a:t>Utilizare</a:t>
            </a:r>
            <a:r>
              <a:rPr lang="en-US" sz="1400" dirty="0" smtClean="0"/>
              <a:t> Trello </a:t>
            </a:r>
            <a:r>
              <a:rPr lang="en-US" sz="1400" dirty="0" err="1" smtClean="0"/>
              <a:t>pentru</a:t>
            </a:r>
            <a:r>
              <a:rPr lang="en-US" sz="1400" dirty="0" smtClean="0"/>
              <a:t> un a </a:t>
            </a:r>
            <a:r>
              <a:rPr lang="ro-RO" sz="1400" dirty="0"/>
              <a:t>ț</a:t>
            </a:r>
            <a:r>
              <a:rPr lang="en-US" sz="1400" dirty="0" err="1" smtClean="0"/>
              <a:t>ine</a:t>
            </a:r>
            <a:r>
              <a:rPr lang="en-US" sz="1400" dirty="0" smtClean="0"/>
              <a:t> un board cu task-</a:t>
            </a:r>
            <a:r>
              <a:rPr lang="en-US" sz="1400" dirty="0" err="1" smtClean="0"/>
              <a:t>uri</a:t>
            </a:r>
            <a:r>
              <a:rPr lang="en-US" sz="1400" dirty="0" smtClean="0"/>
              <a:t>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 </a:t>
            </a:r>
            <a:endParaRPr lang="ro-RO" sz="1400" dirty="0" smtClean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Management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843" y="445800"/>
            <a:ext cx="4557157" cy="38731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678476" y="1110847"/>
            <a:ext cx="3908367" cy="33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 4. </a:t>
            </a:r>
            <a:r>
              <a:rPr lang="en-US" sz="1400" dirty="0" err="1" smtClean="0"/>
              <a:t>Discu</a:t>
            </a:r>
            <a:r>
              <a:rPr lang="ro-RO" sz="1400" dirty="0"/>
              <a:t>ț</a:t>
            </a:r>
            <a:r>
              <a:rPr lang="en-US" sz="1400" dirty="0" smtClean="0"/>
              <a:t>ii </a:t>
            </a:r>
            <a:r>
              <a:rPr lang="en-US" sz="1400" dirty="0"/>
              <a:t>cu </a:t>
            </a:r>
            <a:r>
              <a:rPr lang="en-US" sz="1400" dirty="0" err="1"/>
              <a:t>clientul</a:t>
            </a:r>
            <a:r>
              <a:rPr lang="en-US" sz="1400" dirty="0"/>
              <a:t> (</a:t>
            </a:r>
            <a:r>
              <a:rPr lang="en-US" sz="1400" dirty="0" err="1"/>
              <a:t>Profesorul</a:t>
            </a:r>
            <a:r>
              <a:rPr lang="en-US" sz="1400" dirty="0"/>
              <a:t> de la </a:t>
            </a:r>
            <a:r>
              <a:rPr lang="en-US" sz="1400" dirty="0" err="1"/>
              <a:t>laborator</a:t>
            </a:r>
            <a:r>
              <a:rPr lang="en-US" sz="1400" dirty="0"/>
              <a:t>) </a:t>
            </a:r>
            <a:r>
              <a:rPr lang="ro-RO" sz="1400" dirty="0" smtClean="0"/>
              <a:t>î</a:t>
            </a:r>
            <a:r>
              <a:rPr lang="en-US" sz="1400" dirty="0" smtClean="0"/>
              <a:t>n </a:t>
            </a:r>
            <a:r>
              <a:rPr lang="en-US" sz="1400" dirty="0" err="1"/>
              <a:t>cadrul</a:t>
            </a:r>
            <a:r>
              <a:rPr lang="en-US" sz="1400" dirty="0"/>
              <a:t> </a:t>
            </a:r>
            <a:r>
              <a:rPr lang="en-US" sz="1400" dirty="0" smtClean="0"/>
              <a:t>c</a:t>
            </a:r>
            <a:r>
              <a:rPr lang="ro-RO" sz="1400" dirty="0" smtClean="0"/>
              <a:t>ă</a:t>
            </a:r>
            <a:r>
              <a:rPr lang="en-US" sz="1400" dirty="0" err="1" smtClean="0"/>
              <a:t>ror</a:t>
            </a:r>
            <a:r>
              <a:rPr lang="ro-RO" sz="1400" dirty="0" smtClean="0"/>
              <a:t>a</a:t>
            </a:r>
            <a:r>
              <a:rPr lang="en-US" sz="1400" dirty="0" smtClean="0"/>
              <a:t> </a:t>
            </a:r>
            <a:r>
              <a:rPr lang="ro-RO" sz="1400" dirty="0" smtClean="0"/>
              <a:t>am cerut feedback asupra </a:t>
            </a:r>
            <a:r>
              <a:rPr lang="en-US" sz="1400" dirty="0" err="1" smtClean="0"/>
              <a:t>stadiul</a:t>
            </a:r>
            <a:r>
              <a:rPr lang="ro-RO" sz="1400" dirty="0" smtClean="0"/>
              <a:t>ui</a:t>
            </a:r>
            <a:r>
              <a:rPr lang="en-US" sz="1400" dirty="0" smtClean="0"/>
              <a:t> </a:t>
            </a:r>
            <a:r>
              <a:rPr lang="en-US" sz="1400" dirty="0" err="1" smtClean="0"/>
              <a:t>aplica</a:t>
            </a:r>
            <a:r>
              <a:rPr lang="ro-RO" sz="1400" dirty="0" smtClean="0"/>
              <a:t>ț</a:t>
            </a:r>
            <a:r>
              <a:rPr lang="en-US" sz="1400" dirty="0" err="1" smtClean="0"/>
              <a:t>iei</a:t>
            </a:r>
            <a:r>
              <a:rPr lang="en-US" sz="1400" dirty="0" smtClean="0"/>
              <a:t> </a:t>
            </a:r>
            <a:r>
              <a:rPr lang="ro-RO" sz="1400" dirty="0"/>
              <a:t>ș</a:t>
            </a:r>
            <a:r>
              <a:rPr lang="en-US" sz="1400" dirty="0" err="1" smtClean="0"/>
              <a:t>i</a:t>
            </a:r>
            <a:r>
              <a:rPr lang="en-US" sz="1400" dirty="0" smtClean="0"/>
              <a:t> </a:t>
            </a:r>
            <a:r>
              <a:rPr lang="ro-RO" sz="1400" dirty="0" smtClean="0"/>
              <a:t>a </a:t>
            </a:r>
            <a:r>
              <a:rPr lang="en-US" sz="1400" dirty="0" err="1" smtClean="0"/>
              <a:t>dezvolt</a:t>
            </a:r>
            <a:r>
              <a:rPr lang="ro-RO" sz="1400" dirty="0" smtClean="0"/>
              <a:t>ă</a:t>
            </a:r>
            <a:r>
              <a:rPr lang="en-US" sz="1400" dirty="0" err="1" smtClean="0"/>
              <a:t>ri</a:t>
            </a:r>
            <a:r>
              <a:rPr lang="ro-RO" sz="1400" dirty="0" smtClean="0"/>
              <a:t>lor</a:t>
            </a:r>
            <a:r>
              <a:rPr lang="en-US" sz="1400" dirty="0" smtClean="0"/>
              <a:t> </a:t>
            </a:r>
            <a:r>
              <a:rPr lang="en-US" sz="1400" dirty="0" err="1"/>
              <a:t>viitoare</a:t>
            </a:r>
            <a:r>
              <a:rPr lang="en-US" sz="14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/>
              <a:t>     </a:t>
            </a:r>
            <a:r>
              <a:rPr lang="en-US" sz="1400" dirty="0" smtClean="0"/>
              <a:t>5. </a:t>
            </a:r>
            <a:r>
              <a:rPr lang="en-US" sz="1400" dirty="0" err="1" smtClean="0"/>
              <a:t>Comunicare</a:t>
            </a:r>
            <a:r>
              <a:rPr lang="ro-RO" sz="1400" dirty="0" smtClean="0"/>
              <a:t>a</a:t>
            </a:r>
            <a:r>
              <a:rPr lang="en-US" sz="1400" dirty="0" smtClean="0"/>
              <a:t> </a:t>
            </a:r>
            <a:r>
              <a:rPr lang="en-US" sz="1400" dirty="0"/>
              <a:t>cu </a:t>
            </a:r>
            <a:r>
              <a:rPr lang="en-US" sz="1400" dirty="0" err="1"/>
              <a:t>membrii</a:t>
            </a:r>
            <a:r>
              <a:rPr lang="en-US" sz="1400" dirty="0"/>
              <a:t> </a:t>
            </a:r>
            <a:r>
              <a:rPr lang="en-US" sz="1400" dirty="0" err="1"/>
              <a:t>echipei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a </a:t>
            </a:r>
            <a:r>
              <a:rPr lang="en-US" sz="1400" dirty="0" err="1"/>
              <a:t>stabilii</a:t>
            </a:r>
            <a:r>
              <a:rPr lang="en-US" sz="1400" dirty="0"/>
              <a:t> </a:t>
            </a:r>
            <a:r>
              <a:rPr lang="en-US" sz="1400" dirty="0" err="1"/>
              <a:t>noi</a:t>
            </a:r>
            <a:r>
              <a:rPr lang="en-US" sz="1400" dirty="0"/>
              <a:t> task-</a:t>
            </a:r>
            <a:r>
              <a:rPr lang="en-US" sz="1400" dirty="0" err="1"/>
              <a:t>uri</a:t>
            </a:r>
            <a:r>
              <a:rPr lang="en-US" sz="1400" dirty="0" smtClean="0"/>
              <a:t>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6. </a:t>
            </a:r>
            <a:r>
              <a:rPr lang="en-US" sz="1400" dirty="0" err="1" smtClean="0"/>
              <a:t>Verificarea</a:t>
            </a:r>
            <a:r>
              <a:rPr lang="en-US" sz="1400" dirty="0" smtClean="0"/>
              <a:t> </a:t>
            </a:r>
            <a:r>
              <a:rPr lang="en-US" sz="1400" dirty="0" err="1" smtClean="0"/>
              <a:t>func</a:t>
            </a:r>
            <a:r>
              <a:rPr lang="ro-RO" sz="1400" dirty="0"/>
              <a:t>ț</a:t>
            </a:r>
            <a:r>
              <a:rPr lang="en-US" sz="1400" dirty="0" err="1" smtClean="0"/>
              <a:t>ionalit</a:t>
            </a:r>
            <a:r>
              <a:rPr lang="ro-RO" sz="1400" dirty="0" smtClean="0"/>
              <a:t>ăț</a:t>
            </a:r>
            <a:r>
              <a:rPr lang="en-US" sz="1400" dirty="0" smtClean="0"/>
              <a:t>ii </a:t>
            </a:r>
            <a:r>
              <a:rPr lang="en-US" sz="1400" dirty="0" err="1" smtClean="0"/>
              <a:t>corecte</a:t>
            </a:r>
            <a:r>
              <a:rPr lang="en-US" sz="1400" dirty="0" smtClean="0"/>
              <a:t> a </a:t>
            </a:r>
            <a:r>
              <a:rPr lang="en-US" sz="1400" dirty="0" err="1" smtClean="0"/>
              <a:t>variantei</a:t>
            </a:r>
            <a:r>
              <a:rPr lang="en-US" sz="1400" dirty="0" smtClean="0"/>
              <a:t> de release.</a:t>
            </a:r>
            <a:endParaRPr lang="ro-RO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 smtClean="0"/>
              <a:t>     </a:t>
            </a:r>
            <a:endParaRPr lang="ro-RO" sz="1400" dirty="0" smtClean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Management</a:t>
            </a:r>
            <a:endParaRPr dirty="0"/>
          </a:p>
        </p:txBody>
      </p:sp>
      <p:pic>
        <p:nvPicPr>
          <p:cNvPr id="2050" name="Picture 2" descr="The Agile Methodology and Its Benefits | W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14" y="788555"/>
            <a:ext cx="3575731" cy="26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12628" y="3756049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Sursa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[2]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5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678476" y="1110847"/>
            <a:ext cx="3908367" cy="33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 smtClean="0"/>
              <a:t>Aplica</a:t>
            </a:r>
            <a:r>
              <a:rPr lang="ro-RO" sz="1400" dirty="0"/>
              <a:t>ț</a:t>
            </a:r>
            <a:r>
              <a:rPr lang="en-US" sz="1400" dirty="0" err="1" smtClean="0"/>
              <a:t>ia</a:t>
            </a:r>
            <a:r>
              <a:rPr lang="en-US" sz="1400" dirty="0" smtClean="0"/>
              <a:t> </a:t>
            </a:r>
            <a:r>
              <a:rPr lang="en-US" sz="1400" dirty="0" err="1" smtClean="0"/>
              <a:t>noastr</a:t>
            </a:r>
            <a:r>
              <a:rPr lang="ro-RO" sz="1400" dirty="0"/>
              <a:t>ă</a:t>
            </a:r>
            <a:r>
              <a:rPr lang="en-US" sz="1400" dirty="0" smtClean="0"/>
              <a:t> </a:t>
            </a:r>
            <a:r>
              <a:rPr lang="en-US" sz="1400" dirty="0" err="1" smtClean="0"/>
              <a:t>abordeaz</a:t>
            </a:r>
            <a:r>
              <a:rPr lang="ro-RO" sz="1400" dirty="0" smtClean="0"/>
              <a:t>ă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implementearea</a:t>
            </a:r>
            <a:r>
              <a:rPr lang="en-US" sz="1400" dirty="0" smtClean="0"/>
              <a:t> MVC – Model, View, Controller.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 smtClean="0"/>
              <a:t>Aceast</a:t>
            </a:r>
            <a:r>
              <a:rPr lang="ro-RO" sz="1400" dirty="0" smtClean="0"/>
              <a:t>ă</a:t>
            </a:r>
            <a:r>
              <a:rPr lang="en-US" sz="1400" dirty="0" smtClean="0"/>
              <a:t> </a:t>
            </a:r>
            <a:r>
              <a:rPr lang="en-US" sz="1400" dirty="0" err="1" smtClean="0"/>
              <a:t>arhitectur</a:t>
            </a:r>
            <a:r>
              <a:rPr lang="ro-RO" sz="1400" dirty="0" smtClean="0"/>
              <a:t>ă</a:t>
            </a:r>
            <a:r>
              <a:rPr lang="en-US" sz="1400" dirty="0" smtClean="0"/>
              <a:t> </a:t>
            </a:r>
            <a:r>
              <a:rPr lang="en-US" sz="1400" dirty="0" err="1" smtClean="0"/>
              <a:t>reprezint</a:t>
            </a:r>
            <a:r>
              <a:rPr lang="ro-RO" sz="1400" dirty="0" smtClean="0"/>
              <a:t>ă</a:t>
            </a:r>
            <a:r>
              <a:rPr lang="en-US" sz="1400" dirty="0" smtClean="0"/>
              <a:t> </a:t>
            </a:r>
            <a:r>
              <a:rPr lang="en-US" sz="1400" dirty="0" err="1" smtClean="0"/>
              <a:t>comunicarea</a:t>
            </a:r>
            <a:r>
              <a:rPr lang="en-US" sz="1400" dirty="0" smtClean="0"/>
              <a:t> </a:t>
            </a:r>
            <a:r>
              <a:rPr lang="en-US" sz="1400" dirty="0" err="1" smtClean="0"/>
              <a:t>celor</a:t>
            </a:r>
            <a:r>
              <a:rPr lang="en-US" sz="1400" dirty="0" smtClean="0"/>
              <a:t> 3 module </a:t>
            </a:r>
            <a:r>
              <a:rPr lang="en-US" sz="1400" dirty="0" err="1" smtClean="0"/>
              <a:t>prin</a:t>
            </a:r>
            <a:r>
              <a:rPr lang="en-US" sz="1400" dirty="0" smtClean="0"/>
              <a:t> </a:t>
            </a:r>
            <a:r>
              <a:rPr lang="en-US" sz="1400" dirty="0" err="1" smtClean="0"/>
              <a:t>intermediul</a:t>
            </a:r>
            <a:r>
              <a:rPr lang="en-US" sz="1400" dirty="0" smtClean="0"/>
              <a:t> browser-</a:t>
            </a:r>
            <a:r>
              <a:rPr lang="en-US" sz="1400" dirty="0" err="1" smtClean="0"/>
              <a:t>ului</a:t>
            </a:r>
            <a:r>
              <a:rPr lang="en-US" sz="14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 smtClean="0"/>
              <a:t>Pagina</a:t>
            </a:r>
            <a:r>
              <a:rPr lang="en-US" sz="1400" dirty="0" smtClean="0"/>
              <a:t> web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ro-RO" sz="1400" dirty="0" smtClean="0"/>
              <a:t>î</a:t>
            </a:r>
            <a:r>
              <a:rPr lang="en-US" sz="1400" dirty="0" err="1" smtClean="0"/>
              <a:t>nc</a:t>
            </a:r>
            <a:r>
              <a:rPr lang="ro-RO" sz="1400" dirty="0" smtClean="0"/>
              <a:t>ă</a:t>
            </a:r>
            <a:r>
              <a:rPr lang="en-US" sz="1400" dirty="0" err="1" smtClean="0"/>
              <a:t>rcat</a:t>
            </a:r>
            <a:r>
              <a:rPr lang="ro-RO" sz="1400" dirty="0" smtClean="0"/>
              <a:t>ă</a:t>
            </a:r>
            <a:r>
              <a:rPr lang="en-US" sz="1400" dirty="0" smtClean="0"/>
              <a:t> static</a:t>
            </a:r>
            <a:r>
              <a:rPr lang="ro-RO" sz="1400" dirty="0"/>
              <a:t> </a:t>
            </a:r>
            <a:r>
              <a:rPr lang="ro-RO" sz="1400" dirty="0" smtClean="0"/>
              <a:t>și </a:t>
            </a:r>
            <a:r>
              <a:rPr lang="en-US" sz="1400" dirty="0" smtClean="0"/>
              <a:t>p</a:t>
            </a:r>
            <a:r>
              <a:rPr lang="ro-RO" sz="1400" dirty="0" smtClean="0"/>
              <a:t>ă</a:t>
            </a:r>
            <a:r>
              <a:rPr lang="en-US" sz="1400" dirty="0" smtClean="0"/>
              <a:t>r</a:t>
            </a:r>
            <a:r>
              <a:rPr lang="ro-RO" sz="1400" dirty="0"/>
              <a:t>ț</a:t>
            </a:r>
            <a:r>
              <a:rPr lang="en-US" sz="1400" dirty="0" err="1" smtClean="0"/>
              <a:t>ile</a:t>
            </a:r>
            <a:r>
              <a:rPr lang="en-US" sz="1400" dirty="0" smtClean="0"/>
              <a:t> </a:t>
            </a:r>
            <a:r>
              <a:rPr lang="en-US" sz="1400" dirty="0" err="1" smtClean="0"/>
              <a:t>dinamice</a:t>
            </a:r>
            <a:r>
              <a:rPr lang="en-US" sz="1400" dirty="0" smtClean="0"/>
              <a:t> </a:t>
            </a:r>
            <a:r>
              <a:rPr lang="en-US" sz="1400" dirty="0" err="1" smtClean="0"/>
              <a:t>sunt</a:t>
            </a:r>
            <a:r>
              <a:rPr lang="en-US" sz="1400" dirty="0" smtClean="0"/>
              <a:t> </a:t>
            </a:r>
            <a:r>
              <a:rPr lang="en-US" sz="1400" dirty="0" err="1" smtClean="0"/>
              <a:t>afi</a:t>
            </a:r>
            <a:r>
              <a:rPr lang="ro-RO" sz="1400" dirty="0"/>
              <a:t>ș</a:t>
            </a:r>
            <a:r>
              <a:rPr lang="en-US" sz="1400" dirty="0" smtClean="0"/>
              <a:t>ate </a:t>
            </a:r>
            <a:r>
              <a:rPr lang="en-US" sz="1400" dirty="0" err="1" smtClean="0"/>
              <a:t>atunci</a:t>
            </a:r>
            <a:r>
              <a:rPr lang="en-US" sz="1400" dirty="0" smtClean="0"/>
              <a:t> c</a:t>
            </a:r>
            <a:r>
              <a:rPr lang="ro-RO" sz="1400" dirty="0"/>
              <a:t>â</a:t>
            </a:r>
            <a:r>
              <a:rPr lang="en-US" sz="1400" dirty="0" err="1" smtClean="0"/>
              <a:t>nd</a:t>
            </a:r>
            <a:r>
              <a:rPr lang="en-US" sz="1400" dirty="0" smtClean="0"/>
              <a:t> </a:t>
            </a:r>
            <a:r>
              <a:rPr lang="en-US" sz="1400" dirty="0" err="1" smtClean="0"/>
              <a:t>comunicarea</a:t>
            </a:r>
            <a:r>
              <a:rPr lang="en-US" sz="1400" dirty="0" smtClean="0"/>
              <a:t> </a:t>
            </a:r>
            <a:r>
              <a:rPr lang="en-US" sz="1400" dirty="0" err="1" smtClean="0"/>
              <a:t>dintre</a:t>
            </a:r>
            <a:r>
              <a:rPr lang="en-US" sz="1400" dirty="0" smtClean="0"/>
              <a:t> front-end </a:t>
            </a:r>
            <a:r>
              <a:rPr lang="ro-RO" sz="1400" dirty="0" smtClean="0"/>
              <a:t>ș</a:t>
            </a:r>
            <a:r>
              <a:rPr lang="en-US" sz="1400" dirty="0" err="1" smtClean="0"/>
              <a:t>i</a:t>
            </a:r>
            <a:r>
              <a:rPr lang="en-US" sz="1400" dirty="0" smtClean="0"/>
              <a:t> back-end s-a </a:t>
            </a:r>
            <a:r>
              <a:rPr lang="en-US" sz="1400" dirty="0" err="1" smtClean="0"/>
              <a:t>sfarsit</a:t>
            </a:r>
            <a:r>
              <a:rPr lang="en-US" sz="14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 smtClean="0"/>
              <a:t>Astfel</a:t>
            </a:r>
            <a:r>
              <a:rPr lang="en-US" sz="1400" dirty="0" smtClean="0"/>
              <a:t> c</a:t>
            </a:r>
            <a:r>
              <a:rPr lang="ro-RO" sz="1400" dirty="0" smtClean="0"/>
              <a:t>ă</a:t>
            </a:r>
            <a:r>
              <a:rPr lang="en-US" sz="1400" dirty="0" smtClean="0"/>
              <a:t>, </a:t>
            </a:r>
            <a:r>
              <a:rPr lang="en-US" sz="1400" dirty="0" err="1" smtClean="0"/>
              <a:t>pentru</a:t>
            </a:r>
            <a:r>
              <a:rPr lang="en-US" sz="1400" dirty="0" smtClean="0"/>
              <a:t> </a:t>
            </a:r>
            <a:r>
              <a:rPr lang="en-US" sz="1400" dirty="0" err="1" smtClean="0"/>
              <a:t>fiecare</a:t>
            </a:r>
            <a:r>
              <a:rPr lang="en-US" sz="1400" dirty="0" smtClean="0"/>
              <a:t> </a:t>
            </a:r>
            <a:r>
              <a:rPr lang="ro-RO" sz="1400" dirty="0" smtClean="0"/>
              <a:t>î</a:t>
            </a:r>
            <a:r>
              <a:rPr lang="en-US" sz="1400" dirty="0" err="1" smtClean="0"/>
              <a:t>nregistarare</a:t>
            </a:r>
            <a:r>
              <a:rPr lang="en-US" sz="1400" dirty="0" smtClean="0"/>
              <a:t> </a:t>
            </a:r>
            <a:r>
              <a:rPr lang="en-US" sz="1400" dirty="0" err="1" smtClean="0"/>
              <a:t>primit</a:t>
            </a:r>
            <a:r>
              <a:rPr lang="ro-RO" sz="1400" dirty="0" smtClean="0"/>
              <a:t>ă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</a:t>
            </a:r>
            <a:r>
              <a:rPr lang="en-US" sz="1400" dirty="0" err="1" smtClean="0"/>
              <a:t>randa</a:t>
            </a:r>
            <a:r>
              <a:rPr lang="en-US" sz="1400" dirty="0" smtClean="0"/>
              <a:t> c</a:t>
            </a:r>
            <a:r>
              <a:rPr lang="ro-RO" sz="1400" dirty="0" smtClean="0"/>
              <a:t>â</a:t>
            </a:r>
            <a:r>
              <a:rPr lang="en-US" sz="1400" dirty="0" err="1" smtClean="0"/>
              <a:t>te</a:t>
            </a:r>
            <a:r>
              <a:rPr lang="en-US" sz="1400" dirty="0" smtClean="0"/>
              <a:t> o component</a:t>
            </a:r>
            <a:r>
              <a:rPr lang="ro-RO" sz="1400" dirty="0" smtClean="0"/>
              <a:t>ă</a:t>
            </a:r>
            <a:r>
              <a:rPr lang="en-US" sz="1400" dirty="0" smtClean="0"/>
              <a:t>. </a:t>
            </a:r>
            <a:endParaRPr lang="ro-RO" sz="1400" dirty="0" smtClean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Development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98" y="1110847"/>
            <a:ext cx="3357137" cy="3000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9715" y="417403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Sursa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[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3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8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678476" y="1110846"/>
            <a:ext cx="8025774" cy="1520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 smtClean="0"/>
              <a:t>Pe</a:t>
            </a:r>
            <a:r>
              <a:rPr lang="en-US" sz="1400" dirty="0" smtClean="0"/>
              <a:t> </a:t>
            </a:r>
            <a:r>
              <a:rPr lang="en-US" sz="1400" dirty="0" err="1" smtClean="0"/>
              <a:t>baza</a:t>
            </a:r>
            <a:r>
              <a:rPr lang="en-US" sz="1400" dirty="0" smtClean="0"/>
              <a:t> </a:t>
            </a:r>
            <a:r>
              <a:rPr lang="en-US" sz="1400" dirty="0" err="1" smtClean="0"/>
              <a:t>acestor</a:t>
            </a:r>
            <a:r>
              <a:rPr lang="en-US" sz="1400" dirty="0" smtClean="0"/>
              <a:t> </a:t>
            </a:r>
            <a:r>
              <a:rPr lang="en-US" sz="1400" dirty="0" err="1" smtClean="0"/>
              <a:t>diagrame</a:t>
            </a:r>
            <a:r>
              <a:rPr lang="en-US" sz="1400" dirty="0" smtClean="0"/>
              <a:t> s-a </a:t>
            </a:r>
            <a:r>
              <a:rPr lang="en-US" sz="1400" dirty="0" err="1" smtClean="0"/>
              <a:t>realizat</a:t>
            </a:r>
            <a:r>
              <a:rPr lang="en-US" sz="1400" dirty="0" smtClean="0"/>
              <a:t> </a:t>
            </a:r>
            <a:r>
              <a:rPr lang="en-US" sz="1400" dirty="0" err="1" smtClean="0"/>
              <a:t>comunicarea</a:t>
            </a:r>
            <a:r>
              <a:rPr lang="en-US" sz="1400" dirty="0" smtClean="0"/>
              <a:t> </a:t>
            </a:r>
            <a:r>
              <a:rPr lang="en-US" sz="1400" dirty="0" err="1" smtClean="0"/>
              <a:t>dintre</a:t>
            </a:r>
            <a:r>
              <a:rPr lang="en-US" sz="1400" dirty="0" smtClean="0"/>
              <a:t> front-end </a:t>
            </a:r>
            <a:r>
              <a:rPr lang="ro-RO" sz="1400" dirty="0" smtClean="0"/>
              <a:t>ș</a:t>
            </a:r>
            <a:r>
              <a:rPr lang="en-US" sz="1400" dirty="0" err="1" smtClean="0"/>
              <a:t>i</a:t>
            </a:r>
            <a:r>
              <a:rPr lang="en-US" sz="1400" dirty="0" smtClean="0"/>
              <a:t> back-end, </a:t>
            </a:r>
            <a:r>
              <a:rPr lang="en-US" sz="1400" dirty="0" err="1" smtClean="0"/>
              <a:t>utilizatorul</a:t>
            </a:r>
            <a:r>
              <a:rPr lang="en-US" sz="1400" dirty="0" smtClean="0"/>
              <a:t> f</a:t>
            </a:r>
            <a:r>
              <a:rPr lang="ro-RO" sz="1400" dirty="0" smtClean="0"/>
              <a:t>ă</a:t>
            </a:r>
            <a:r>
              <a:rPr lang="en-US" sz="1400" dirty="0" smtClean="0"/>
              <a:t>c</a:t>
            </a:r>
            <a:r>
              <a:rPr lang="ro-RO" sz="1400" dirty="0" smtClean="0"/>
              <a:t>â</a:t>
            </a:r>
            <a:r>
              <a:rPr lang="en-US" sz="1400" dirty="0" err="1" smtClean="0"/>
              <a:t>nd</a:t>
            </a:r>
            <a:r>
              <a:rPr lang="en-US" sz="1400" dirty="0" smtClean="0"/>
              <a:t> request-</a:t>
            </a:r>
            <a:r>
              <a:rPr lang="en-US" sz="1400" dirty="0" err="1" smtClean="0"/>
              <a:t>uri</a:t>
            </a:r>
            <a:r>
              <a:rPr lang="en-US" sz="1400" dirty="0" smtClean="0"/>
              <a:t>, prime</a:t>
            </a:r>
            <a:r>
              <a:rPr lang="ro-RO" sz="1400" dirty="0"/>
              <a:t>ș</a:t>
            </a:r>
            <a:r>
              <a:rPr lang="en-US" sz="1400" dirty="0" err="1" smtClean="0"/>
              <a:t>te</a:t>
            </a:r>
            <a:r>
              <a:rPr lang="en-US" sz="1400" dirty="0" smtClean="0"/>
              <a:t> date de la back-end, care </a:t>
            </a:r>
            <a:r>
              <a:rPr lang="en-US" sz="1400" dirty="0" err="1" smtClean="0"/>
              <a:t>sunt</a:t>
            </a:r>
            <a:r>
              <a:rPr lang="en-US" sz="1400" dirty="0" smtClean="0"/>
              <a:t> </a:t>
            </a:r>
            <a:r>
              <a:rPr lang="en-US" sz="1400" dirty="0" err="1" smtClean="0"/>
              <a:t>afi</a:t>
            </a:r>
            <a:r>
              <a:rPr lang="ro-RO" sz="1400" dirty="0" smtClean="0"/>
              <a:t>ș</a:t>
            </a:r>
            <a:r>
              <a:rPr lang="en-US" sz="1400" dirty="0" smtClean="0"/>
              <a:t>ate sub </a:t>
            </a:r>
            <a:r>
              <a:rPr lang="en-US" sz="1400" dirty="0" err="1" smtClean="0"/>
              <a:t>diferite</a:t>
            </a:r>
            <a:r>
              <a:rPr lang="en-US" sz="1400" dirty="0" smtClean="0"/>
              <a:t> </a:t>
            </a:r>
            <a:r>
              <a:rPr lang="en-US" sz="1400" dirty="0" err="1" smtClean="0"/>
              <a:t>forme</a:t>
            </a:r>
            <a:r>
              <a:rPr lang="en-US" sz="14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/>
              <a:t>Back-end-</a:t>
            </a:r>
            <a:r>
              <a:rPr lang="en-US" sz="1400" dirty="0" err="1" smtClean="0"/>
              <a:t>ul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conectat</a:t>
            </a:r>
            <a:r>
              <a:rPr lang="en-US" sz="1400" dirty="0" smtClean="0"/>
              <a:t> cu </a:t>
            </a:r>
            <a:r>
              <a:rPr lang="en-US" sz="1400" dirty="0" err="1" smtClean="0"/>
              <a:t>baza</a:t>
            </a:r>
            <a:r>
              <a:rPr lang="en-US" sz="1400" dirty="0" smtClean="0"/>
              <a:t> de date online cu care </a:t>
            </a:r>
            <a:r>
              <a:rPr lang="en-US" sz="1400" dirty="0" err="1" smtClean="0"/>
              <a:t>comunic</a:t>
            </a:r>
            <a:r>
              <a:rPr lang="ro-RO" sz="1400" dirty="0" smtClean="0"/>
              <a:t>ă</a:t>
            </a:r>
            <a:r>
              <a:rPr lang="en-US" sz="1400" dirty="0" smtClean="0"/>
              <a:t> </a:t>
            </a:r>
            <a:r>
              <a:rPr lang="ro-RO" sz="1400" dirty="0" smtClean="0"/>
              <a:t>î</a:t>
            </a:r>
            <a:r>
              <a:rPr lang="en-US" sz="1400" dirty="0" smtClean="0"/>
              <a:t>n </a:t>
            </a:r>
            <a:r>
              <a:rPr lang="en-US" sz="1400" dirty="0" err="1" smtClean="0"/>
              <a:t>scopul</a:t>
            </a:r>
            <a:r>
              <a:rPr lang="en-US" sz="1400" dirty="0" smtClean="0"/>
              <a:t> </a:t>
            </a:r>
            <a:r>
              <a:rPr lang="en-US" sz="1400" dirty="0" err="1" smtClean="0"/>
              <a:t>prelu</a:t>
            </a:r>
            <a:r>
              <a:rPr lang="ro-RO" sz="1400" dirty="0" smtClean="0"/>
              <a:t>ă</a:t>
            </a:r>
            <a:r>
              <a:rPr lang="en-US" sz="1400" dirty="0" err="1" smtClean="0"/>
              <a:t>rii</a:t>
            </a:r>
            <a:r>
              <a:rPr lang="en-US" sz="1400" dirty="0" smtClean="0"/>
              <a:t> </a:t>
            </a:r>
            <a:r>
              <a:rPr lang="en-US" sz="1400" dirty="0" err="1" smtClean="0"/>
              <a:t>datelor</a:t>
            </a:r>
            <a:r>
              <a:rPr lang="en-US" sz="1400" dirty="0" smtClean="0"/>
              <a:t>.</a:t>
            </a:r>
            <a:endParaRPr lang="ro-RO" sz="1400" dirty="0" smtClean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Development</a:t>
            </a:r>
            <a:endParaRPr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05141" y="2720563"/>
            <a:ext cx="6938271" cy="2116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0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9;p40">
            <a:extLst>
              <a:ext uri="{FF2B5EF4-FFF2-40B4-BE49-F238E27FC236}">
                <a16:creationId xmlns:a16="http://schemas.microsoft.com/office/drawing/2014/main" xmlns="" id="{C562D508-65CB-4B88-942F-8C9D98948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 Testing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C76304F-CAD4-45E3-A5FB-4CD59AC4152D}"/>
              </a:ext>
            </a:extLst>
          </p:cNvPr>
          <p:cNvSpPr/>
          <p:nvPr/>
        </p:nvSpPr>
        <p:spPr>
          <a:xfrm>
            <a:off x="763603" y="1370962"/>
            <a:ext cx="41090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    Este o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metodă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testare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a software-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ului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prin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care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unitățile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individuale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de cod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sursă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Nunito" panose="020B0604020202020204" charset="0"/>
              </a:rPr>
              <a:t>sunt</a:t>
            </a:r>
            <a:r>
              <a:rPr lang="en-US" dirty="0" smtClean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testate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determina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dacă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sunt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adecvate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Nunito" panose="020B0604020202020204" charset="0"/>
              </a:rPr>
              <a:t>utilizare</a:t>
            </a:r>
            <a:r>
              <a:rPr lang="en-US" dirty="0">
                <a:solidFill>
                  <a:schemeClr val="bg1"/>
                </a:solidFill>
                <a:latin typeface="Nunito" panose="020B0604020202020204" charset="0"/>
              </a:rPr>
              <a:t>.</a:t>
            </a:r>
          </a:p>
        </p:txBody>
      </p:sp>
      <p:pic>
        <p:nvPicPr>
          <p:cNvPr id="5" name="Picture 4" descr="Bubble chart&#10;&#10;Description automatically generated">
            <a:extLst>
              <a:ext uri="{FF2B5EF4-FFF2-40B4-BE49-F238E27FC236}">
                <a16:creationId xmlns:a16="http://schemas.microsoft.com/office/drawing/2014/main" xmlns="" id="{5BDD469D-BA83-4140-A7D8-ECC4F205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2" y="1021800"/>
            <a:ext cx="3515954" cy="216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7438" y="332943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Sursa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[4]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8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9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9;p40">
            <a:extLst>
              <a:ext uri="{FF2B5EF4-FFF2-40B4-BE49-F238E27FC236}">
                <a16:creationId xmlns:a16="http://schemas.microsoft.com/office/drawing/2014/main" xmlns="" id="{C562D508-65CB-4B88-942F-8C9D98948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o-RO" dirty="0"/>
              <a:t>Implementare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391AF44-AE52-45C8-803D-9999938DF2BF}"/>
              </a:ext>
            </a:extLst>
          </p:cNvPr>
          <p:cNvSpPr txBox="1"/>
          <p:nvPr/>
        </p:nvSpPr>
        <p:spPr>
          <a:xfrm>
            <a:off x="828675" y="1321593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Nunito" panose="020B0604020202020204" charset="0"/>
              </a:rPr>
              <a:t>Backend</a:t>
            </a:r>
          </a:p>
        </p:txBody>
      </p:sp>
      <p:sp>
        <p:nvSpPr>
          <p:cNvPr id="7" name="Google Shape;298;p40">
            <a:extLst>
              <a:ext uri="{FF2B5EF4-FFF2-40B4-BE49-F238E27FC236}">
                <a16:creationId xmlns:a16="http://schemas.microsoft.com/office/drawing/2014/main" xmlns="" id="{84ECF594-C82B-42D9-A672-17C42AABC5FB}"/>
              </a:ext>
            </a:extLst>
          </p:cNvPr>
          <p:cNvSpPr txBox="1">
            <a:spLocks/>
          </p:cNvSpPr>
          <p:nvPr/>
        </p:nvSpPr>
        <p:spPr>
          <a:xfrm>
            <a:off x="678477" y="1800225"/>
            <a:ext cx="3843518" cy="107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 b="0" i="0" u="none" strike="noStrike" cap="none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    1. </a:t>
            </a:r>
            <a:r>
              <a:rPr lang="en-US" sz="1400" dirty="0" err="1" smtClean="0">
                <a:latin typeface="Nunito" panose="020B0604020202020204" charset="0"/>
                <a:ea typeface="NSimSun" panose="02010609030101010101" pitchFamily="49" charset="-122"/>
              </a:rPr>
              <a:t>Unittest</a:t>
            </a:r>
            <a:r>
              <a:rPr lang="en-US" sz="1400" dirty="0" smtClean="0">
                <a:latin typeface="Nunito" panose="020B0604020202020204" charset="0"/>
                <a:ea typeface="NSimSun" panose="02010609030101010101" pitchFamily="49" charset="-122"/>
              </a:rPr>
              <a:t>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este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un </a:t>
            </a:r>
            <a:r>
              <a:rPr lang="en-US" sz="1400" dirty="0" smtClean="0">
                <a:latin typeface="Nunito" panose="020B0604020202020204" charset="0"/>
                <a:ea typeface="NSimSun" panose="02010609030101010101" pitchFamily="49" charset="-122"/>
              </a:rPr>
              <a:t>framework Python 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care a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fost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inspirat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inițial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de JUnit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și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are o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aromă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similară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cu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cadrele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majore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de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testare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</a:t>
            </a:r>
            <a:r>
              <a:rPr lang="en-US" sz="1400" dirty="0" err="1">
                <a:latin typeface="Nunito" panose="020B0604020202020204" charset="0"/>
                <a:ea typeface="NSimSun" panose="02010609030101010101" pitchFamily="49" charset="-122"/>
              </a:rPr>
              <a:t>unitară</a:t>
            </a:r>
            <a:r>
              <a:rPr lang="en-US" sz="1400" dirty="0">
                <a:latin typeface="Nunito" panose="020B0604020202020204" charset="0"/>
                <a:ea typeface="NSimSun" panose="02010609030101010101" pitchFamily="49" charset="-122"/>
              </a:rPr>
              <a:t> </a:t>
            </a:r>
            <a:r>
              <a:rPr lang="ro-RO" sz="1400" dirty="0" smtClean="0">
                <a:latin typeface="Nunito" panose="020B0604020202020204" charset="0"/>
                <a:ea typeface="NSimSun" panose="02010609030101010101" pitchFamily="49" charset="-122"/>
              </a:rPr>
              <a:t>din </a:t>
            </a:r>
            <a:r>
              <a:rPr lang="en-US" sz="1400" dirty="0" err="1" smtClean="0">
                <a:latin typeface="Nunito" panose="020B0604020202020204" charset="0"/>
                <a:ea typeface="NSimSun" panose="02010609030101010101" pitchFamily="49" charset="-122"/>
              </a:rPr>
              <a:t>alte</a:t>
            </a:r>
            <a:r>
              <a:rPr lang="en-US" sz="1400" dirty="0" smtClean="0">
                <a:latin typeface="Nunito" panose="020B0604020202020204" charset="0"/>
                <a:ea typeface="NSimSun" panose="02010609030101010101" pitchFamily="49" charset="-122"/>
              </a:rPr>
              <a:t> </a:t>
            </a:r>
            <a:r>
              <a:rPr lang="en-US" sz="1400" dirty="0" err="1" smtClean="0">
                <a:latin typeface="Nunito" panose="020B0604020202020204" charset="0"/>
                <a:ea typeface="NSimSun" panose="02010609030101010101" pitchFamily="49" charset="-122"/>
              </a:rPr>
              <a:t>limbaje</a:t>
            </a:r>
            <a:r>
              <a:rPr lang="en-US" sz="1400" dirty="0" smtClean="0">
                <a:latin typeface="Nunito" panose="020B0604020202020204" charset="0"/>
                <a:ea typeface="NSimSun" panose="02010609030101010101" pitchFamily="49" charset="-122"/>
              </a:rPr>
              <a:t> de </a:t>
            </a:r>
            <a:r>
              <a:rPr lang="en-US" sz="1400" dirty="0" err="1" smtClean="0">
                <a:latin typeface="Nunito" panose="020B0604020202020204" charset="0"/>
                <a:ea typeface="NSimSun" panose="02010609030101010101" pitchFamily="49" charset="-122"/>
              </a:rPr>
              <a:t>programare</a:t>
            </a:r>
            <a:r>
              <a:rPr lang="en-US" sz="1400" dirty="0" smtClean="0">
                <a:latin typeface="Nunito" panose="020B0604020202020204" charset="0"/>
                <a:ea typeface="NSimSun" panose="02010609030101010101" pitchFamily="49" charset="-122"/>
              </a:rPr>
              <a:t>.</a:t>
            </a:r>
            <a:endParaRPr lang="en-US" sz="1400" dirty="0">
              <a:latin typeface="Nunito" panose="020B0604020202020204" charset="0"/>
              <a:ea typeface="NSimSun" panose="02010609030101010101" pitchFamily="49" charset="-122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ro-RO" sz="14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2AFB1368-B28B-4144-B0FD-0002603A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43" y="733800"/>
            <a:ext cx="3416476" cy="3441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9607" y="4722019"/>
            <a:ext cx="5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9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3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Planets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1A1A1A"/>
      </a:accent1>
      <a:accent2>
        <a:srgbClr val="FFFFFF"/>
      </a:accent2>
      <a:accent3>
        <a:srgbClr val="FF87D7"/>
      </a:accent3>
      <a:accent4>
        <a:srgbClr val="FF3ABD"/>
      </a:accent4>
      <a:accent5>
        <a:srgbClr val="1A1A1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542</Words>
  <Application>Microsoft Office PowerPoint</Application>
  <PresentationFormat>On-screen Show (16:9)</PresentationFormat>
  <Paragraphs>91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Palanquin Dark</vt:lpstr>
      <vt:lpstr>Nunito SemiBold</vt:lpstr>
      <vt:lpstr>NSimSun</vt:lpstr>
      <vt:lpstr>Oswald SemiBold</vt:lpstr>
      <vt:lpstr>Nunito</vt:lpstr>
      <vt:lpstr>Dark Planets by Slidesgo</vt:lpstr>
      <vt:lpstr>AstroSwipe</vt:lpstr>
      <vt:lpstr>PowerPoint Presentation</vt:lpstr>
      <vt:lpstr>Management</vt:lpstr>
      <vt:lpstr>Management</vt:lpstr>
      <vt:lpstr>Management</vt:lpstr>
      <vt:lpstr>Development</vt:lpstr>
      <vt:lpstr>Development</vt:lpstr>
      <vt:lpstr>Unit Testing</vt:lpstr>
      <vt:lpstr>Implementare</vt:lpstr>
      <vt:lpstr>Implementare</vt:lpstr>
      <vt:lpstr>Documentatie</vt:lpstr>
      <vt:lpstr>Mulțumim pentru atenție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AstroSwipe</dc:title>
  <dc:creator>Vladut Dinu</dc:creator>
  <cp:lastModifiedBy>Vladut Dinu</cp:lastModifiedBy>
  <cp:revision>35</cp:revision>
  <dcterms:modified xsi:type="dcterms:W3CDTF">2022-01-14T18:39:52Z</dcterms:modified>
</cp:coreProperties>
</file>